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hyperlink" Target="https://www.e-sfera.hr/dodatni-digitalni-sadrzaji/28216c0f-8f2e-4fe2-9da0-a78fd8d4c85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83365" y="620998"/>
            <a:ext cx="5107082" cy="518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9500" y="4462598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/>
          <p:cNvSpPr txBox="1"/>
          <p:nvPr/>
        </p:nvSpPr>
        <p:spPr>
          <a:xfrm>
            <a:off x="7764795" y="1092818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8009424" y="1888952"/>
            <a:ext cx="29553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PISANJE DATUMA</a:t>
            </a:r>
            <a:endParaRPr sz="2400" dirty="0"/>
          </a:p>
        </p:txBody>
      </p:sp>
      <p:sp>
        <p:nvSpPr>
          <p:cNvPr id="247" name="Google Shape;247;p22"/>
          <p:cNvSpPr txBox="1"/>
          <p:nvPr/>
        </p:nvSpPr>
        <p:spPr>
          <a:xfrm>
            <a:off x="1872536" y="677320"/>
            <a:ext cx="57765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Zbog čega datumi nisu točno napisani?</a:t>
            </a:r>
            <a:endParaRPr sz="2400" dirty="0"/>
          </a:p>
        </p:txBody>
      </p:sp>
      <p:sp>
        <p:nvSpPr>
          <p:cNvPr id="248" name="Google Shape;248;p22"/>
          <p:cNvSpPr txBox="1"/>
          <p:nvPr/>
        </p:nvSpPr>
        <p:spPr>
          <a:xfrm>
            <a:off x="172013" y="1775682"/>
            <a:ext cx="35591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Osijeku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13. 6. 2019.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151479" y="2475401"/>
            <a:ext cx="35796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Osijeku 13.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6. 2019.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2"/>
          <p:cNvSpPr txBox="1"/>
          <p:nvPr/>
        </p:nvSpPr>
        <p:spPr>
          <a:xfrm>
            <a:off x="104178" y="3233078"/>
            <a:ext cx="31129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Osijek, 13.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lipanj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2019.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3460740" y="1743977"/>
            <a:ext cx="19909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suvišan zarez</a:t>
            </a:r>
            <a:endParaRPr sz="2400" dirty="0"/>
          </a:p>
        </p:txBody>
      </p:sp>
      <p:sp>
        <p:nvSpPr>
          <p:cNvPr id="252" name="Google Shape;252;p22"/>
          <p:cNvSpPr txBox="1"/>
          <p:nvPr/>
        </p:nvSpPr>
        <p:spPr>
          <a:xfrm>
            <a:off x="3402107" y="2502858"/>
            <a:ext cx="34521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suvišna informatička 0</a:t>
            </a:r>
            <a:endParaRPr sz="2400" dirty="0"/>
          </a:p>
        </p:txBody>
      </p:sp>
      <p:sp>
        <p:nvSpPr>
          <p:cNvPr id="253" name="Google Shape;253;p22"/>
          <p:cNvSpPr txBox="1"/>
          <p:nvPr/>
        </p:nvSpPr>
        <p:spPr>
          <a:xfrm>
            <a:off x="3376303" y="3191514"/>
            <a:ext cx="26807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nepravilan oblik</a:t>
            </a:r>
            <a:endParaRPr sz="2400" dirty="0"/>
          </a:p>
        </p:txBody>
      </p:sp>
      <p:sp>
        <p:nvSpPr>
          <p:cNvPr id="254" name="Google Shape;254;p22"/>
          <p:cNvSpPr txBox="1"/>
          <p:nvPr/>
        </p:nvSpPr>
        <p:spPr>
          <a:xfrm>
            <a:off x="221883" y="4412230"/>
            <a:ext cx="34388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 Osijeku 13. 6. 2019.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3318187" y="4370797"/>
            <a:ext cx="31103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Osijek, 13. lipnja 2019.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7271705" y="2425279"/>
            <a:ext cx="39912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bi točno napisao/napisala naziv mjeseca slovima, izgovori ga prije nego što ga zapišeš ovako: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trinaesti (dan) (mjeseca) lipnja</a:t>
            </a:r>
            <a:endParaRPr sz="2400" dirty="0"/>
          </a:p>
        </p:txBody>
      </p:sp>
      <p:sp>
        <p:nvSpPr>
          <p:cNvPr id="257" name="Google Shape;257;p22"/>
          <p:cNvSpPr txBox="1"/>
          <p:nvPr/>
        </p:nvSpPr>
        <p:spPr>
          <a:xfrm>
            <a:off x="172013" y="5135970"/>
            <a:ext cx="36385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 Osijeku 13. lipnja 2019.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3760022" y="5167765"/>
            <a:ext cx="27969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Osijek, 13. 6. 2019.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1885731" y="3915254"/>
            <a:ext cx="24070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točno napisani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2418021" y="4943061"/>
            <a:ext cx="449870" cy="55254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4" name="Google Shape;264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973284" y="1093578"/>
            <a:ext cx="4128681" cy="407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6" name="Google Shape;266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7" name="Google Shape;26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8268" y="464547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3"/>
          <p:cNvSpPr txBox="1"/>
          <p:nvPr/>
        </p:nvSpPr>
        <p:spPr>
          <a:xfrm>
            <a:off x="8622734" y="1059126"/>
            <a:ext cx="264101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0" name="Google Shape;270;p23"/>
          <p:cNvSpPr txBox="1"/>
          <p:nvPr/>
        </p:nvSpPr>
        <p:spPr>
          <a:xfrm>
            <a:off x="251040" y="833374"/>
            <a:ext cx="758511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Došao je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(1) učenik. (2.)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su stigla još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(2). Čekao sam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(3.) dan kada će doći još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(2) učenice. Njima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(4) pripremamo izlet. (5.)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smo nas  (5)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otišli (1.)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autobusom u Zagreb.</a:t>
            </a:r>
            <a:endParaRPr sz="2400" dirty="0"/>
          </a:p>
        </p:txBody>
      </p:sp>
      <p:sp>
        <p:nvSpPr>
          <p:cNvPr id="271" name="Google Shape;271;p23"/>
          <p:cNvSpPr txBox="1"/>
          <p:nvPr/>
        </p:nvSpPr>
        <p:spPr>
          <a:xfrm>
            <a:off x="8636523" y="2066156"/>
            <a:ext cx="2971054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Dopuni tekst tako da brojeve napišeš riječima: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glavne brojeve – plavom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redne brojeve – crvenom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3"/>
          <p:cNvSpPr txBox="1"/>
          <p:nvPr/>
        </p:nvSpPr>
        <p:spPr>
          <a:xfrm>
            <a:off x="188603" y="4445420"/>
            <a:ext cx="23019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Označi točno napisan datum.</a:t>
            </a:r>
            <a:endParaRPr sz="2400" dirty="0"/>
          </a:p>
        </p:txBody>
      </p:sp>
      <p:sp>
        <p:nvSpPr>
          <p:cNvPr id="273" name="Google Shape;273;p23"/>
          <p:cNvSpPr txBox="1"/>
          <p:nvPr/>
        </p:nvSpPr>
        <p:spPr>
          <a:xfrm>
            <a:off x="2490556" y="3795346"/>
            <a:ext cx="5650712" cy="189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U Donjem Miholjcu 1. srpanj 2020.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U Donjem Miholjcu, 1. srpnja 2020.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Donji Miholjac,  1. srpnja 2020.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Donji Miholjac, 1. 07. 2020.</a:t>
            </a:r>
            <a:endParaRPr sz="2400" dirty="0"/>
          </a:p>
        </p:txBody>
      </p:sp>
      <p:sp>
        <p:nvSpPr>
          <p:cNvPr id="274" name="Google Shape;274;p23"/>
          <p:cNvSpPr txBox="1"/>
          <p:nvPr/>
        </p:nvSpPr>
        <p:spPr>
          <a:xfrm>
            <a:off x="1589209" y="885214"/>
            <a:ext cx="11593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jedan</a:t>
            </a:r>
            <a:endParaRPr sz="2400" dirty="0"/>
          </a:p>
        </p:txBody>
      </p:sp>
      <p:sp>
        <p:nvSpPr>
          <p:cNvPr id="275" name="Google Shape;275;p23"/>
          <p:cNvSpPr txBox="1"/>
          <p:nvPr/>
        </p:nvSpPr>
        <p:spPr>
          <a:xfrm>
            <a:off x="334987" y="1446038"/>
            <a:ext cx="8892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dva</a:t>
            </a:r>
            <a:endParaRPr sz="2400" dirty="0"/>
          </a:p>
        </p:txBody>
      </p:sp>
      <p:sp>
        <p:nvSpPr>
          <p:cNvPr id="276" name="Google Shape;276;p23"/>
          <p:cNvSpPr txBox="1"/>
          <p:nvPr/>
        </p:nvSpPr>
        <p:spPr>
          <a:xfrm>
            <a:off x="334986" y="2013677"/>
            <a:ext cx="8892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dvije</a:t>
            </a:r>
            <a:endParaRPr sz="2400" dirty="0"/>
          </a:p>
        </p:txBody>
      </p:sp>
      <p:sp>
        <p:nvSpPr>
          <p:cNvPr id="277" name="Google Shape;277;p23"/>
          <p:cNvSpPr txBox="1"/>
          <p:nvPr/>
        </p:nvSpPr>
        <p:spPr>
          <a:xfrm>
            <a:off x="3815766" y="2006336"/>
            <a:ext cx="12560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četirima</a:t>
            </a:r>
            <a:endParaRPr sz="2400" dirty="0"/>
          </a:p>
        </p:txBody>
      </p:sp>
      <p:sp>
        <p:nvSpPr>
          <p:cNvPr id="278" name="Google Shape;278;p23"/>
          <p:cNvSpPr txBox="1"/>
          <p:nvPr/>
        </p:nvSpPr>
        <p:spPr>
          <a:xfrm>
            <a:off x="4312572" y="2512875"/>
            <a:ext cx="8892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endParaRPr sz="2400" dirty="0"/>
          </a:p>
        </p:txBody>
      </p:sp>
      <p:sp>
        <p:nvSpPr>
          <p:cNvPr id="279" name="Google Shape;279;p23"/>
          <p:cNvSpPr txBox="1"/>
          <p:nvPr/>
        </p:nvSpPr>
        <p:spPr>
          <a:xfrm>
            <a:off x="4547244" y="851326"/>
            <a:ext cx="8892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Drugi</a:t>
            </a:r>
            <a:endParaRPr sz="2400" dirty="0"/>
          </a:p>
        </p:txBody>
      </p:sp>
      <p:sp>
        <p:nvSpPr>
          <p:cNvPr id="280" name="Google Shape;280;p23"/>
          <p:cNvSpPr txBox="1"/>
          <p:nvPr/>
        </p:nvSpPr>
        <p:spPr>
          <a:xfrm>
            <a:off x="3434854" y="1451807"/>
            <a:ext cx="8892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treći</a:t>
            </a:r>
            <a:endParaRPr sz="2400" dirty="0"/>
          </a:p>
        </p:txBody>
      </p:sp>
      <p:sp>
        <p:nvSpPr>
          <p:cNvPr id="281" name="Google Shape;281;p23"/>
          <p:cNvSpPr txBox="1"/>
          <p:nvPr/>
        </p:nvSpPr>
        <p:spPr>
          <a:xfrm>
            <a:off x="902034" y="2500743"/>
            <a:ext cx="8892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Peti</a:t>
            </a:r>
            <a:endParaRPr sz="2400" dirty="0"/>
          </a:p>
        </p:txBody>
      </p:sp>
      <p:sp>
        <p:nvSpPr>
          <p:cNvPr id="282" name="Google Shape;282;p23"/>
          <p:cNvSpPr txBox="1"/>
          <p:nvPr/>
        </p:nvSpPr>
        <p:spPr>
          <a:xfrm>
            <a:off x="6589625" y="2523172"/>
            <a:ext cx="11268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prvim</a:t>
            </a:r>
            <a:endParaRPr sz="2400" dirty="0"/>
          </a:p>
        </p:txBody>
      </p:sp>
      <p:pic>
        <p:nvPicPr>
          <p:cNvPr id="283" name="Google Shape;28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23" y="3555448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44941" y="1517443"/>
            <a:ext cx="796597" cy="99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1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36957" y="315773"/>
            <a:ext cx="631320" cy="77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526933" y="1160528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1" name="Google Shape;291;p24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2" name="Google Shape;29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4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5" name="Google Shape;295;p24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6" name="Google Shape;296;p24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7" name="Google Shape;297;p24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98" name="Google Shape;298;p24"/>
          <p:cNvSpPr txBox="1"/>
          <p:nvPr/>
        </p:nvSpPr>
        <p:spPr>
          <a:xfrm>
            <a:off x="8606857" y="2081712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99" name="Google Shape;299;p24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00" name="Google Shape;300;p24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8226377" y="2668950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4"/>
          <p:cNvSpPr txBox="1"/>
          <p:nvPr/>
        </p:nvSpPr>
        <p:spPr>
          <a:xfrm>
            <a:off x="1845184" y="1103712"/>
            <a:ext cx="19912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Popuni prazna mjesta odgovarajućim oblicima brojeva. </a:t>
            </a:r>
            <a:endParaRPr/>
          </a:p>
        </p:txBody>
      </p:sp>
      <p:sp>
        <p:nvSpPr>
          <p:cNvPr id="302" name="Google Shape;302;p24"/>
          <p:cNvSpPr txBox="1"/>
          <p:nvPr/>
        </p:nvSpPr>
        <p:spPr>
          <a:xfrm>
            <a:off x="1864054" y="2544739"/>
            <a:ext cx="16498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zvučni zapis o brojevima i ponovi.</a:t>
            </a:r>
            <a:endParaRPr/>
          </a:p>
        </p:txBody>
      </p:sp>
      <p:sp>
        <p:nvSpPr>
          <p:cNvPr id="303" name="Google Shape;303;p24"/>
          <p:cNvSpPr txBox="1"/>
          <p:nvPr/>
        </p:nvSpPr>
        <p:spPr>
          <a:xfrm>
            <a:off x="1864054" y="4002504"/>
            <a:ext cx="154535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pravopisna pravila za pisanje brojeva.</a:t>
            </a:r>
            <a:endParaRPr/>
          </a:p>
        </p:txBody>
      </p:sp>
      <p:sp>
        <p:nvSpPr>
          <p:cNvPr id="304" name="Google Shape;304;p24"/>
          <p:cNvSpPr txBox="1"/>
          <p:nvPr/>
        </p:nvSpPr>
        <p:spPr>
          <a:xfrm>
            <a:off x="5332632" y="1169598"/>
            <a:ext cx="16076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svoje znanje uz nastavne listiće.</a:t>
            </a:r>
            <a:endParaRPr/>
          </a:p>
        </p:txBody>
      </p:sp>
      <p:sp>
        <p:nvSpPr>
          <p:cNvPr id="305" name="Google Shape;305;p24"/>
          <p:cNvSpPr txBox="1"/>
          <p:nvPr/>
        </p:nvSpPr>
        <p:spPr>
          <a:xfrm>
            <a:off x="5327692" y="2668950"/>
            <a:ext cx="15123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05539" y="1745832"/>
            <a:ext cx="35410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Brojevi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55426" y="1161447"/>
            <a:ext cx="4437008" cy="438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815163" y="1566363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74686">
            <a:off x="1121784" y="496615"/>
            <a:ext cx="4256562" cy="5905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7270566" y="2383066"/>
            <a:ext cx="334201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matematici stalno pišeš brojke. Prisjeti se zapisuješ li jednako sve brojke. Kako se broj čita ako iza njega pišemo točku, a kako bez točke?</a:t>
            </a:r>
            <a:endParaRPr sz="2400" dirty="0"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7449" y="1858751"/>
            <a:ext cx="1906255" cy="195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712375" y="645410"/>
            <a:ext cx="4520557" cy="446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90728" y="483988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845035" y="1213731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 t="766" b="3039"/>
          <a:stretch/>
        </p:blipFill>
        <p:spPr>
          <a:xfrm>
            <a:off x="380389" y="1831130"/>
            <a:ext cx="7062369" cy="2953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916186" y="1549418"/>
            <a:ext cx="3866606" cy="404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Koliko se životinja utrkuje?</a:t>
            </a:r>
            <a:endParaRPr sz="2400" dirty="0"/>
          </a:p>
        </p:txBody>
      </p:sp>
      <p:sp>
        <p:nvSpPr>
          <p:cNvPr id="123" name="Google Shape;123;p16"/>
          <p:cNvSpPr txBox="1"/>
          <p:nvPr/>
        </p:nvSpPr>
        <p:spPr>
          <a:xfrm>
            <a:off x="4123509" y="5003926"/>
            <a:ext cx="4548296" cy="52369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Koji je po redu utrčao lav u cilj?</a:t>
            </a:r>
            <a:endParaRPr sz="2400" dirty="0"/>
          </a:p>
        </p:txBody>
      </p:sp>
      <p:sp>
        <p:nvSpPr>
          <p:cNvPr id="124" name="Google Shape;124;p16"/>
          <p:cNvSpPr txBox="1"/>
          <p:nvPr/>
        </p:nvSpPr>
        <p:spPr>
          <a:xfrm>
            <a:off x="2849489" y="635588"/>
            <a:ext cx="2608729" cy="40011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Koji je bio slonić?</a:t>
            </a:r>
            <a:endParaRPr sz="2400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8354292" y="1882044"/>
            <a:ext cx="348551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Odgovori na pitanja tako da brojeve napišeš riječima i brojkama.</a:t>
            </a:r>
            <a:endParaRPr sz="2400" dirty="0"/>
          </a:p>
        </p:txBody>
      </p:sp>
      <p:sp>
        <p:nvSpPr>
          <p:cNvPr id="126" name="Google Shape;126;p16"/>
          <p:cNvSpPr txBox="1"/>
          <p:nvPr/>
        </p:nvSpPr>
        <p:spPr>
          <a:xfrm>
            <a:off x="8354292" y="3039511"/>
            <a:ext cx="34441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označavaju brojevi?</a:t>
            </a:r>
            <a:endParaRPr sz="2400"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8845035" y="3476440"/>
            <a:ext cx="27235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Označuju koliko čega ima ili koje je što po redu.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57319" y="1042193"/>
            <a:ext cx="4947442" cy="493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1813" y="479378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8205377" y="1451512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8205377" y="2198380"/>
            <a:ext cx="23755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VRSTE BROJEVA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1836190" y="585873"/>
            <a:ext cx="58898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Na koja pitanja odgovaraju brojevi? Koje značenje imaju?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51843" y="1697081"/>
            <a:ext cx="34686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Trčalo je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osam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životinja.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259076" y="2234959"/>
            <a:ext cx="29621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Koliko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 životinja?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770317" y="3047907"/>
            <a:ext cx="14926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količina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3588730" y="1694251"/>
            <a:ext cx="32098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Kornjača je stigla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osma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3620484" y="2372709"/>
            <a:ext cx="2960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Koja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 redu je stigla?</a:t>
            </a:r>
            <a:endParaRPr sz="2400"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4219901" y="2979847"/>
            <a:ext cx="18617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poredak</a:t>
            </a:r>
            <a:endParaRPr sz="2400" dirty="0"/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8504" y="3634257"/>
            <a:ext cx="1719221" cy="169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2667419" y="4164315"/>
            <a:ext cx="14320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brojevi</a:t>
            </a:r>
            <a:endParaRPr dirty="0"/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3751" y="3940717"/>
            <a:ext cx="861561" cy="84934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5089142" y="4041965"/>
            <a:ext cx="646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1121146" y="4041204"/>
            <a:ext cx="4999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id="151" name="Google Shape;151;p17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712742">
            <a:off x="930886" y="3965374"/>
            <a:ext cx="829835" cy="8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749967" y="4900334"/>
            <a:ext cx="12423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GLAVNI</a:t>
            </a:r>
            <a:endParaRPr sz="2400" dirty="0"/>
          </a:p>
        </p:txBody>
      </p:sp>
      <p:sp>
        <p:nvSpPr>
          <p:cNvPr id="153" name="Google Shape;153;p17"/>
          <p:cNvSpPr txBox="1"/>
          <p:nvPr/>
        </p:nvSpPr>
        <p:spPr>
          <a:xfrm>
            <a:off x="4903554" y="4924853"/>
            <a:ext cx="10532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REDNI</a:t>
            </a:r>
            <a:endParaRPr sz="2400" dirty="0"/>
          </a:p>
        </p:txBody>
      </p:sp>
      <p:sp>
        <p:nvSpPr>
          <p:cNvPr id="154" name="Google Shape;154;p17"/>
          <p:cNvSpPr txBox="1"/>
          <p:nvPr/>
        </p:nvSpPr>
        <p:spPr>
          <a:xfrm>
            <a:off x="7562001" y="2714192"/>
            <a:ext cx="342510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Dijele se na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glavne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brojeve (odgovaraju na pitanje: Koliko čega ima?) 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redne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brojeve (odgovaraju na pitanje: Koje je što po redu?)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934090" y="802108"/>
            <a:ext cx="4354443" cy="430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8428852" y="1245236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7630370" y="1922953"/>
            <a:ext cx="29191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SKLONIDBA BROJEVA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(glavni)</a:t>
            </a:r>
            <a:endParaRPr sz="2400" dirty="0"/>
          </a:p>
        </p:txBody>
      </p:sp>
      <p:sp>
        <p:nvSpPr>
          <p:cNvPr id="166" name="Google Shape;166;p18"/>
          <p:cNvSpPr txBox="1"/>
          <p:nvPr/>
        </p:nvSpPr>
        <p:spPr>
          <a:xfrm>
            <a:off x="1790238" y="625455"/>
            <a:ext cx="54214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Odredi padež istaknutim glavnim brojevima.</a:t>
            </a:r>
            <a:endParaRPr sz="2400" dirty="0"/>
          </a:p>
        </p:txBody>
      </p:sp>
      <p:sp>
        <p:nvSpPr>
          <p:cNvPr id="167" name="Google Shape;167;p18"/>
          <p:cNvSpPr txBox="1"/>
          <p:nvPr/>
        </p:nvSpPr>
        <p:spPr>
          <a:xfrm>
            <a:off x="75873" y="2007938"/>
            <a:ext cx="682085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jednom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trenutku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jedno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dijete prišlo je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jednoj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ženi.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508941" y="3174803"/>
            <a:ext cx="55207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Došla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dva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brata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trima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prijateljima. </a:t>
            </a:r>
            <a:endParaRPr sz="2400" dirty="0"/>
          </a:p>
        </p:txBody>
      </p:sp>
      <p:sp>
        <p:nvSpPr>
          <p:cNvPr id="169" name="Google Shape;169;p18"/>
          <p:cNvSpPr txBox="1"/>
          <p:nvPr/>
        </p:nvSpPr>
        <p:spPr>
          <a:xfrm>
            <a:off x="799052" y="1665129"/>
            <a:ext cx="4391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400" dirty="0"/>
          </a:p>
        </p:txBody>
      </p:sp>
      <p:sp>
        <p:nvSpPr>
          <p:cNvPr id="170" name="Google Shape;170;p18"/>
          <p:cNvSpPr txBox="1"/>
          <p:nvPr/>
        </p:nvSpPr>
        <p:spPr>
          <a:xfrm>
            <a:off x="2754145" y="1661154"/>
            <a:ext cx="3043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dirty="0"/>
          </a:p>
        </p:txBody>
      </p:sp>
      <p:sp>
        <p:nvSpPr>
          <p:cNvPr id="171" name="Google Shape;171;p18"/>
          <p:cNvSpPr txBox="1"/>
          <p:nvPr/>
        </p:nvSpPr>
        <p:spPr>
          <a:xfrm>
            <a:off x="5421640" y="1655693"/>
            <a:ext cx="3827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 dirty="0"/>
          </a:p>
        </p:txBody>
      </p:sp>
      <p:sp>
        <p:nvSpPr>
          <p:cNvPr id="172" name="Google Shape;172;p18"/>
          <p:cNvSpPr txBox="1"/>
          <p:nvPr/>
        </p:nvSpPr>
        <p:spPr>
          <a:xfrm>
            <a:off x="1371982" y="2752396"/>
            <a:ext cx="4738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dirty="0"/>
          </a:p>
        </p:txBody>
      </p:sp>
      <p:sp>
        <p:nvSpPr>
          <p:cNvPr id="173" name="Google Shape;173;p18"/>
          <p:cNvSpPr txBox="1"/>
          <p:nvPr/>
        </p:nvSpPr>
        <p:spPr>
          <a:xfrm>
            <a:off x="2851673" y="2775808"/>
            <a:ext cx="3137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 dirty="0"/>
          </a:p>
        </p:txBody>
      </p:sp>
      <p:sp>
        <p:nvSpPr>
          <p:cNvPr id="174" name="Google Shape;174;p18"/>
          <p:cNvSpPr txBox="1"/>
          <p:nvPr/>
        </p:nvSpPr>
        <p:spPr>
          <a:xfrm>
            <a:off x="7570834" y="2633538"/>
            <a:ext cx="333724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glavnih brojeva sklanjaju se jedan,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dva,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 i četiri i svi koji završavaju njima.</a:t>
            </a:r>
            <a:endParaRPr sz="2400" dirty="0"/>
          </a:p>
        </p:txBody>
      </p:sp>
      <p:sp>
        <p:nvSpPr>
          <p:cNvPr id="175" name="Google Shape;175;p18"/>
          <p:cNvSpPr txBox="1"/>
          <p:nvPr/>
        </p:nvSpPr>
        <p:spPr>
          <a:xfrm>
            <a:off x="430429" y="4644505"/>
            <a:ext cx="6464108" cy="970331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Promotri sklonidbu glavnih brojeva u udžbeniku str. 37.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76631" y="1365645"/>
            <a:ext cx="4290006" cy="411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3" name="Google Shape;18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8263474" y="1567709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7486052" y="2353231"/>
            <a:ext cx="29338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SKLONIDBA BROJEVA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(redni)</a:t>
            </a:r>
            <a:endParaRPr sz="2400" dirty="0"/>
          </a:p>
        </p:txBody>
      </p:sp>
      <p:sp>
        <p:nvSpPr>
          <p:cNvPr id="187" name="Google Shape;187;p19"/>
          <p:cNvSpPr txBox="1"/>
          <p:nvPr/>
        </p:nvSpPr>
        <p:spPr>
          <a:xfrm>
            <a:off x="1672046" y="607863"/>
            <a:ext cx="57650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Odredi padež istaknutim rednim brojevima.</a:t>
            </a:r>
            <a:endParaRPr sz="2400" dirty="0"/>
          </a:p>
        </p:txBody>
      </p:sp>
      <p:sp>
        <p:nvSpPr>
          <p:cNvPr id="188" name="Google Shape;188;p19"/>
          <p:cNvSpPr txBox="1"/>
          <p:nvPr/>
        </p:nvSpPr>
        <p:spPr>
          <a:xfrm>
            <a:off x="742406" y="1986152"/>
            <a:ext cx="33440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Peti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kat je obnovljen.</a:t>
            </a:r>
            <a:endParaRPr sz="2400" dirty="0"/>
          </a:p>
        </p:txBody>
      </p:sp>
      <p:sp>
        <p:nvSpPr>
          <p:cNvPr id="189" name="Google Shape;189;p19"/>
          <p:cNvSpPr txBox="1"/>
          <p:nvPr/>
        </p:nvSpPr>
        <p:spPr>
          <a:xfrm>
            <a:off x="618309" y="3162376"/>
            <a:ext cx="440681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petom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katu stanuje Marko.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618309" y="4184326"/>
            <a:ext cx="44068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Petim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katom završava zgrada.</a:t>
            </a:r>
            <a:endParaRPr sz="2400" dirty="0"/>
          </a:p>
        </p:txBody>
      </p:sp>
      <p:sp>
        <p:nvSpPr>
          <p:cNvPr id="191" name="Google Shape;191;p19"/>
          <p:cNvSpPr txBox="1"/>
          <p:nvPr/>
        </p:nvSpPr>
        <p:spPr>
          <a:xfrm>
            <a:off x="1245966" y="2865638"/>
            <a:ext cx="4260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400" dirty="0"/>
          </a:p>
        </p:txBody>
      </p:sp>
      <p:sp>
        <p:nvSpPr>
          <p:cNvPr id="192" name="Google Shape;192;p19"/>
          <p:cNvSpPr txBox="1"/>
          <p:nvPr/>
        </p:nvSpPr>
        <p:spPr>
          <a:xfrm>
            <a:off x="850725" y="1549016"/>
            <a:ext cx="4260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2400" dirty="0"/>
          </a:p>
        </p:txBody>
      </p:sp>
      <p:sp>
        <p:nvSpPr>
          <p:cNvPr id="193" name="Google Shape;193;p19"/>
          <p:cNvSpPr txBox="1"/>
          <p:nvPr/>
        </p:nvSpPr>
        <p:spPr>
          <a:xfrm>
            <a:off x="819887" y="3839484"/>
            <a:ext cx="4260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2400" dirty="0"/>
          </a:p>
        </p:txBody>
      </p:sp>
      <p:sp>
        <p:nvSpPr>
          <p:cNvPr id="194" name="Google Shape;194;p19"/>
          <p:cNvSpPr txBox="1"/>
          <p:nvPr/>
        </p:nvSpPr>
        <p:spPr>
          <a:xfrm>
            <a:off x="7437121" y="3162376"/>
            <a:ext cx="2451462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45050" y="1823825"/>
            <a:ext cx="1195672" cy="316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12742">
            <a:off x="4220459" y="1911715"/>
            <a:ext cx="829835" cy="8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/>
          <p:nvPr/>
        </p:nvSpPr>
        <p:spPr>
          <a:xfrm>
            <a:off x="4381787" y="1967566"/>
            <a:ext cx="6433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/>
          </a:p>
        </p:txBody>
      </p:sp>
      <p:sp>
        <p:nvSpPr>
          <p:cNvPr id="198" name="Google Shape;198;p19"/>
          <p:cNvSpPr txBox="1"/>
          <p:nvPr/>
        </p:nvSpPr>
        <p:spPr>
          <a:xfrm>
            <a:off x="7763146" y="3336697"/>
            <a:ext cx="28018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 redni brojevi sklanjaju se kao određeni pridjevi.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582135" y="1183801"/>
            <a:ext cx="4219892" cy="422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 txBox="1"/>
          <p:nvPr/>
        </p:nvSpPr>
        <p:spPr>
          <a:xfrm>
            <a:off x="8702737" y="1590542"/>
            <a:ext cx="230255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 </a:t>
            </a:r>
            <a:endParaRPr/>
          </a:p>
        </p:txBody>
      </p:sp>
      <p:sp>
        <p:nvSpPr>
          <p:cNvPr id="209" name="Google Shape;209;p20"/>
          <p:cNvSpPr txBox="1"/>
          <p:nvPr/>
        </p:nvSpPr>
        <p:spPr>
          <a:xfrm>
            <a:off x="1128490" y="583432"/>
            <a:ext cx="73569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po jednu rečenicu za svaku sličicu. Jesi li točno izrazio/izrazila ukupan broj osoba na jednoj sličici uzevši u obzir njihov spol?</a:t>
            </a:r>
            <a:endParaRPr sz="2400" dirty="0"/>
          </a:p>
        </p:txBody>
      </p:sp>
      <p:pic>
        <p:nvPicPr>
          <p:cNvPr id="210" name="Google Shape;21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022" y="1912418"/>
            <a:ext cx="6635931" cy="253788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 txBox="1"/>
          <p:nvPr/>
        </p:nvSpPr>
        <p:spPr>
          <a:xfrm>
            <a:off x="340675" y="4726820"/>
            <a:ext cx="31936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dvojica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dva dječaka</a:t>
            </a:r>
            <a:endParaRPr sz="2400" dirty="0"/>
          </a:p>
        </p:txBody>
      </p:sp>
      <p:sp>
        <p:nvSpPr>
          <p:cNvPr id="212" name="Google Shape;212;p20"/>
          <p:cNvSpPr txBox="1"/>
          <p:nvPr/>
        </p:nvSpPr>
        <p:spPr>
          <a:xfrm>
            <a:off x="3464508" y="4659751"/>
            <a:ext cx="45440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četvero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dva dječaka i dvije djevojčice</a:t>
            </a:r>
            <a:endParaRPr sz="2400" dirty="0"/>
          </a:p>
        </p:txBody>
      </p:sp>
      <p:sp>
        <p:nvSpPr>
          <p:cNvPr id="213" name="Google Shape;213;p20"/>
          <p:cNvSpPr txBox="1"/>
          <p:nvPr/>
        </p:nvSpPr>
        <p:spPr>
          <a:xfrm>
            <a:off x="8274082" y="3026859"/>
            <a:ext cx="28977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Brojevne imenice po obliku su imenice, a po značenju brojevi.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8310536" y="2448790"/>
            <a:ext cx="29988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BROJEVNE IMENICE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501118" y="998436"/>
            <a:ext cx="4681448" cy="463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1" name="Google Shape;221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599667" y="-2636665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2" name="Google Shape;22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1920" y="4657804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 txBox="1"/>
          <p:nvPr/>
        </p:nvSpPr>
        <p:spPr>
          <a:xfrm>
            <a:off x="8385358" y="1004677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8028570" y="1651273"/>
            <a:ext cx="36638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PISANJE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GLAVNIH I REDNIH BROJEVA BROJKOM</a:t>
            </a:r>
            <a:endParaRPr sz="2400" dirty="0"/>
          </a:p>
        </p:txBody>
      </p:sp>
      <p:sp>
        <p:nvSpPr>
          <p:cNvPr id="226" name="Google Shape;226;p21"/>
          <p:cNvSpPr txBox="1"/>
          <p:nvPr/>
        </p:nvSpPr>
        <p:spPr>
          <a:xfrm>
            <a:off x="470237" y="1658124"/>
            <a:ext cx="79131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Poluvrijeme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utakmice traje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četrdeset pet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minuta.</a:t>
            </a:r>
            <a:endParaRPr sz="2400" dirty="0"/>
          </a:p>
        </p:txBody>
      </p:sp>
      <p:sp>
        <p:nvSpPr>
          <p:cNvPr id="227" name="Google Shape;227;p21"/>
          <p:cNvSpPr txBox="1"/>
          <p:nvPr/>
        </p:nvSpPr>
        <p:spPr>
          <a:xfrm>
            <a:off x="3583338" y="2081652"/>
            <a:ext cx="35340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četrdeset i pet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minuta.</a:t>
            </a:r>
            <a:endParaRPr sz="2400" dirty="0"/>
          </a:p>
        </p:txBody>
      </p:sp>
      <p:sp>
        <p:nvSpPr>
          <p:cNvPr id="228" name="Google Shape;228;p21"/>
          <p:cNvSpPr txBox="1"/>
          <p:nvPr/>
        </p:nvSpPr>
        <p:spPr>
          <a:xfrm>
            <a:off x="5235475" y="2601830"/>
            <a:ext cx="20521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45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minuta.</a:t>
            </a:r>
            <a:endParaRPr sz="2400" dirty="0"/>
          </a:p>
        </p:txBody>
      </p:sp>
      <p:sp>
        <p:nvSpPr>
          <p:cNvPr id="229" name="Google Shape;229;p21"/>
          <p:cNvSpPr txBox="1"/>
          <p:nvPr/>
        </p:nvSpPr>
        <p:spPr>
          <a:xfrm>
            <a:off x="1308148" y="599485"/>
            <a:ext cx="6450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je glavna razlika u pisanju glavnih i rednih brojeva kad ih zapisujemo brojkom? Usporedi.</a:t>
            </a:r>
            <a:endParaRPr sz="2400" dirty="0"/>
          </a:p>
        </p:txBody>
      </p:sp>
      <p:sp>
        <p:nvSpPr>
          <p:cNvPr id="230" name="Google Shape;230;p21"/>
          <p:cNvSpPr txBox="1"/>
          <p:nvPr/>
        </p:nvSpPr>
        <p:spPr>
          <a:xfrm>
            <a:off x="427704" y="3235212"/>
            <a:ext cx="68666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je na ljestvici poretka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četrdeset peti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igrač svijeta.</a:t>
            </a:r>
            <a:endParaRPr sz="2400" dirty="0"/>
          </a:p>
        </p:txBody>
      </p:sp>
      <p:sp>
        <p:nvSpPr>
          <p:cNvPr id="231" name="Google Shape;231;p21"/>
          <p:cNvSpPr txBox="1"/>
          <p:nvPr/>
        </p:nvSpPr>
        <p:spPr>
          <a:xfrm>
            <a:off x="3235054" y="3638344"/>
            <a:ext cx="410932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četrdeset i peti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igrač svijeta.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4663777" y="4046612"/>
            <a:ext cx="39513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45.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igrač svijeta.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7861103" y="2870634"/>
            <a:ext cx="35457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Glavni brojevi pišu se bez točke.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8773098" y="3220697"/>
            <a:ext cx="28574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 rednoga broja koji je zapisan arapskom ili rimskom brojkom piše se točka.</a:t>
            </a:r>
            <a:endParaRPr sz="2400" dirty="0"/>
          </a:p>
        </p:txBody>
      </p:sp>
      <p:sp>
        <p:nvSpPr>
          <p:cNvPr id="235" name="Google Shape;235;p21"/>
          <p:cNvSpPr txBox="1"/>
          <p:nvPr/>
        </p:nvSpPr>
        <p:spPr>
          <a:xfrm>
            <a:off x="475121" y="4977976"/>
            <a:ext cx="6465731" cy="96388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Ako ih zapisujemo riječima, pišu se kao dvije i više riječi, sa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ili bez veznika ispred zadnje riječi.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707</Words>
  <Application>Microsoft Office PowerPoint</Application>
  <PresentationFormat>Široki zaslon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2020-09-13T06:26:03Z</dcterms:modified>
</cp:coreProperties>
</file>